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8" r:id="rId3"/>
    <p:sldId id="256" r:id="rId4"/>
    <p:sldId id="257"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90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08515904-F40E-4F50-A438-CAAA19CA1AA6}" type="datetimeFigureOut">
              <a:rPr lang="es-ES" smtClean="0"/>
              <a:t>29/12/2017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C1A13D-51F5-45DB-9911-031B73161ADD}" type="slidenum">
              <a:rPr lang="es-ES" smtClean="0"/>
              <a:t>‹Nº›</a:t>
            </a:fld>
            <a:endParaRPr lang="es-ES"/>
          </a:p>
        </p:txBody>
      </p:sp>
    </p:spTree>
    <p:extLst>
      <p:ext uri="{BB962C8B-B14F-4D97-AF65-F5344CB8AC3E}">
        <p14:creationId xmlns:p14="http://schemas.microsoft.com/office/powerpoint/2010/main" val="2462984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08515904-F40E-4F50-A438-CAAA19CA1AA6}" type="datetimeFigureOut">
              <a:rPr lang="es-ES" smtClean="0"/>
              <a:t>29/12/2017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C1A13D-51F5-45DB-9911-031B73161ADD}" type="slidenum">
              <a:rPr lang="es-ES" smtClean="0"/>
              <a:t>‹Nº›</a:t>
            </a:fld>
            <a:endParaRPr lang="es-ES"/>
          </a:p>
        </p:txBody>
      </p:sp>
    </p:spTree>
    <p:extLst>
      <p:ext uri="{BB962C8B-B14F-4D97-AF65-F5344CB8AC3E}">
        <p14:creationId xmlns:p14="http://schemas.microsoft.com/office/powerpoint/2010/main" val="2845082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08515904-F40E-4F50-A438-CAAA19CA1AA6}" type="datetimeFigureOut">
              <a:rPr lang="es-ES" smtClean="0"/>
              <a:t>29/12/2017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C1A13D-51F5-45DB-9911-031B73161ADD}" type="slidenum">
              <a:rPr lang="es-ES" smtClean="0"/>
              <a:t>‹Nº›</a:t>
            </a:fld>
            <a:endParaRPr lang="es-ES"/>
          </a:p>
        </p:txBody>
      </p:sp>
    </p:spTree>
    <p:extLst>
      <p:ext uri="{BB962C8B-B14F-4D97-AF65-F5344CB8AC3E}">
        <p14:creationId xmlns:p14="http://schemas.microsoft.com/office/powerpoint/2010/main" val="673606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08515904-F40E-4F50-A438-CAAA19CA1AA6}" type="datetimeFigureOut">
              <a:rPr lang="es-ES" smtClean="0"/>
              <a:t>29/12/2017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C1A13D-51F5-45DB-9911-031B73161ADD}" type="slidenum">
              <a:rPr lang="es-ES" smtClean="0"/>
              <a:t>‹Nº›</a:t>
            </a:fld>
            <a:endParaRPr lang="es-ES"/>
          </a:p>
        </p:txBody>
      </p:sp>
    </p:spTree>
    <p:extLst>
      <p:ext uri="{BB962C8B-B14F-4D97-AF65-F5344CB8AC3E}">
        <p14:creationId xmlns:p14="http://schemas.microsoft.com/office/powerpoint/2010/main" val="635104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08515904-F40E-4F50-A438-CAAA19CA1AA6}" type="datetimeFigureOut">
              <a:rPr lang="es-ES" smtClean="0"/>
              <a:t>29/12/2017</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C1A13D-51F5-45DB-9911-031B73161ADD}" type="slidenum">
              <a:rPr lang="es-ES" smtClean="0"/>
              <a:t>‹Nº›</a:t>
            </a:fld>
            <a:endParaRPr lang="es-ES"/>
          </a:p>
        </p:txBody>
      </p:sp>
    </p:spTree>
    <p:extLst>
      <p:ext uri="{BB962C8B-B14F-4D97-AF65-F5344CB8AC3E}">
        <p14:creationId xmlns:p14="http://schemas.microsoft.com/office/powerpoint/2010/main" val="302765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08515904-F40E-4F50-A438-CAAA19CA1AA6}" type="datetimeFigureOut">
              <a:rPr lang="es-ES" smtClean="0"/>
              <a:t>29/12/2017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4C1A13D-51F5-45DB-9911-031B73161ADD}" type="slidenum">
              <a:rPr lang="es-ES" smtClean="0"/>
              <a:t>‹Nº›</a:t>
            </a:fld>
            <a:endParaRPr lang="es-ES"/>
          </a:p>
        </p:txBody>
      </p:sp>
    </p:spTree>
    <p:extLst>
      <p:ext uri="{BB962C8B-B14F-4D97-AF65-F5344CB8AC3E}">
        <p14:creationId xmlns:p14="http://schemas.microsoft.com/office/powerpoint/2010/main" val="576627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08515904-F40E-4F50-A438-CAAA19CA1AA6}" type="datetimeFigureOut">
              <a:rPr lang="es-ES" smtClean="0"/>
              <a:t>29/12/2017</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24C1A13D-51F5-45DB-9911-031B73161ADD}" type="slidenum">
              <a:rPr lang="es-ES" smtClean="0"/>
              <a:t>‹Nº›</a:t>
            </a:fld>
            <a:endParaRPr lang="es-ES"/>
          </a:p>
        </p:txBody>
      </p:sp>
    </p:spTree>
    <p:extLst>
      <p:ext uri="{BB962C8B-B14F-4D97-AF65-F5344CB8AC3E}">
        <p14:creationId xmlns:p14="http://schemas.microsoft.com/office/powerpoint/2010/main" val="1136964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08515904-F40E-4F50-A438-CAAA19CA1AA6}" type="datetimeFigureOut">
              <a:rPr lang="es-ES" smtClean="0"/>
              <a:t>29/12/2017</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24C1A13D-51F5-45DB-9911-031B73161ADD}" type="slidenum">
              <a:rPr lang="es-ES" smtClean="0"/>
              <a:t>‹Nº›</a:t>
            </a:fld>
            <a:endParaRPr lang="es-ES"/>
          </a:p>
        </p:txBody>
      </p:sp>
    </p:spTree>
    <p:extLst>
      <p:ext uri="{BB962C8B-B14F-4D97-AF65-F5344CB8AC3E}">
        <p14:creationId xmlns:p14="http://schemas.microsoft.com/office/powerpoint/2010/main" val="2565373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8515904-F40E-4F50-A438-CAAA19CA1AA6}" type="datetimeFigureOut">
              <a:rPr lang="es-ES" smtClean="0"/>
              <a:t>29/12/2017</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24C1A13D-51F5-45DB-9911-031B73161ADD}" type="slidenum">
              <a:rPr lang="es-ES" smtClean="0"/>
              <a:t>‹Nº›</a:t>
            </a:fld>
            <a:endParaRPr lang="es-ES"/>
          </a:p>
        </p:txBody>
      </p:sp>
    </p:spTree>
    <p:extLst>
      <p:ext uri="{BB962C8B-B14F-4D97-AF65-F5344CB8AC3E}">
        <p14:creationId xmlns:p14="http://schemas.microsoft.com/office/powerpoint/2010/main" val="2533633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08515904-F40E-4F50-A438-CAAA19CA1AA6}" type="datetimeFigureOut">
              <a:rPr lang="es-ES" smtClean="0"/>
              <a:t>29/12/2017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4C1A13D-51F5-45DB-9911-031B73161ADD}" type="slidenum">
              <a:rPr lang="es-ES" smtClean="0"/>
              <a:t>‹Nº›</a:t>
            </a:fld>
            <a:endParaRPr lang="es-ES"/>
          </a:p>
        </p:txBody>
      </p:sp>
    </p:spTree>
    <p:extLst>
      <p:ext uri="{BB962C8B-B14F-4D97-AF65-F5344CB8AC3E}">
        <p14:creationId xmlns:p14="http://schemas.microsoft.com/office/powerpoint/2010/main" val="3517467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08515904-F40E-4F50-A438-CAAA19CA1AA6}" type="datetimeFigureOut">
              <a:rPr lang="es-ES" smtClean="0"/>
              <a:t>29/12/2017</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4C1A13D-51F5-45DB-9911-031B73161ADD}" type="slidenum">
              <a:rPr lang="es-ES" smtClean="0"/>
              <a:t>‹Nº›</a:t>
            </a:fld>
            <a:endParaRPr lang="es-ES"/>
          </a:p>
        </p:txBody>
      </p:sp>
    </p:spTree>
    <p:extLst>
      <p:ext uri="{BB962C8B-B14F-4D97-AF65-F5344CB8AC3E}">
        <p14:creationId xmlns:p14="http://schemas.microsoft.com/office/powerpoint/2010/main" val="3232404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515904-F40E-4F50-A438-CAAA19CA1AA6}" type="datetimeFigureOut">
              <a:rPr lang="es-ES" smtClean="0"/>
              <a:t>29/12/2017</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C1A13D-51F5-45DB-9911-031B73161ADD}" type="slidenum">
              <a:rPr lang="es-ES" smtClean="0"/>
              <a:t>‹Nº›</a:t>
            </a:fld>
            <a:endParaRPr lang="es-ES"/>
          </a:p>
        </p:txBody>
      </p:sp>
    </p:spTree>
    <p:extLst>
      <p:ext uri="{BB962C8B-B14F-4D97-AF65-F5344CB8AC3E}">
        <p14:creationId xmlns:p14="http://schemas.microsoft.com/office/powerpoint/2010/main" val="38834165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1.bin"/><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0" y="-1"/>
            <a:ext cx="11542426" cy="6858001"/>
          </a:xfrm>
          <a:prstGeom prst="rect">
            <a:avLst/>
          </a:prstGeom>
        </p:spPr>
      </p:pic>
    </p:spTree>
    <p:extLst>
      <p:ext uri="{BB962C8B-B14F-4D97-AF65-F5344CB8AC3E}">
        <p14:creationId xmlns:p14="http://schemas.microsoft.com/office/powerpoint/2010/main" val="3846518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77371" y="319314"/>
            <a:ext cx="10976429" cy="6154057"/>
          </a:xfrm>
        </p:spPr>
        <p:txBody>
          <a:bodyPr>
            <a:normAutofit lnSpcReduction="10000"/>
          </a:bodyPr>
          <a:lstStyle/>
          <a:p>
            <a:pPr marL="0" indent="0">
              <a:lnSpc>
                <a:spcPct val="150000"/>
              </a:lnSpc>
              <a:buNone/>
            </a:pPr>
            <a:r>
              <a:rPr lang="es-ES" sz="1800" dirty="0">
                <a:latin typeface="Times New Roman" panose="02020603050405020304" pitchFamily="18" charset="0"/>
                <a:cs typeface="Times New Roman" panose="02020603050405020304" pitchFamily="18" charset="0"/>
              </a:rPr>
              <a:t>b. </a:t>
            </a:r>
            <a:r>
              <a:rPr lang="es-ES" sz="1800" b="1" dirty="0">
                <a:latin typeface="Times New Roman" panose="02020603050405020304" pitchFamily="18" charset="0"/>
                <a:cs typeface="Times New Roman" panose="02020603050405020304" pitchFamily="18" charset="0"/>
              </a:rPr>
              <a:t>Keynesiano.</a:t>
            </a:r>
          </a:p>
          <a:p>
            <a:pPr marL="0" indent="0" algn="just">
              <a:lnSpc>
                <a:spcPct val="150000"/>
              </a:lnSpc>
              <a:buNone/>
            </a:pPr>
            <a:r>
              <a:rPr lang="es-ES" sz="1800" dirty="0">
                <a:latin typeface="Times New Roman" panose="02020603050405020304" pitchFamily="18" charset="0"/>
                <a:cs typeface="Times New Roman" panose="02020603050405020304" pitchFamily="18" charset="0"/>
              </a:rPr>
              <a:t>En este casi existe ilusión monetario, total o parcial. Mientras que la demanda de trabajadores sigue con el criterio de maximización de beneficios, el oferente de trabajo sólo se fija en el salario nominal (w).</a:t>
            </a:r>
          </a:p>
          <a:p>
            <a:pPr marL="0" indent="0" algn="just">
              <a:lnSpc>
                <a:spcPct val="150000"/>
              </a:lnSpc>
              <a:buNone/>
            </a:pPr>
            <a:r>
              <a:rPr lang="es-ES" sz="1800" dirty="0">
                <a:latin typeface="Times New Roman" panose="02020603050405020304" pitchFamily="18" charset="0"/>
                <a:cs typeface="Times New Roman" panose="02020603050405020304" pitchFamily="18" charset="0"/>
              </a:rPr>
              <a:t>De hecho en este caso el mercado laboral tiene tres tramos: </a:t>
            </a:r>
          </a:p>
          <a:p>
            <a:pPr algn="just">
              <a:lnSpc>
                <a:spcPct val="150000"/>
              </a:lnSpc>
              <a:buFont typeface="Wingdings" panose="05000000000000000000" pitchFamily="2" charset="2"/>
              <a:buChar char="Ø"/>
            </a:pPr>
            <a:r>
              <a:rPr lang="es-ES" sz="1800" dirty="0">
                <a:latin typeface="Times New Roman" panose="02020603050405020304" pitchFamily="18" charset="0"/>
                <a:cs typeface="Times New Roman" panose="02020603050405020304" pitchFamily="18" charset="0"/>
              </a:rPr>
              <a:t>Un tramo inicial en el que existen trabajadores dispuestos a trabajar a salario mínimo (</a:t>
            </a:r>
            <a:r>
              <a:rPr lang="es-ES" sz="1800" dirty="0" err="1">
                <a:latin typeface="Times New Roman" panose="02020603050405020304" pitchFamily="18" charset="0"/>
                <a:cs typeface="Times New Roman" panose="02020603050405020304" pitchFamily="18" charset="0"/>
              </a:rPr>
              <a:t>w</a:t>
            </a:r>
            <a:r>
              <a:rPr lang="es-ES" sz="1800" baseline="-25000" dirty="0" err="1">
                <a:latin typeface="Times New Roman" panose="02020603050405020304" pitchFamily="18" charset="0"/>
                <a:cs typeface="Times New Roman" panose="02020603050405020304" pitchFamily="18" charset="0"/>
              </a:rPr>
              <a:t>m</a:t>
            </a:r>
            <a:r>
              <a:rPr lang="es-ES" sz="1800" dirty="0">
                <a:latin typeface="Times New Roman" panose="02020603050405020304" pitchFamily="18" charset="0"/>
                <a:cs typeface="Times New Roman" panose="02020603050405020304" pitchFamily="18" charset="0"/>
              </a:rPr>
              <a:t> ) y en donde el empresario tiene la capacidad de elegir cuanta gente trabaja (en este caso cualquier variación de precios no afecta al salario y se aumentará o disminuirá a contratación hasta que la </a:t>
            </a:r>
            <a:r>
              <a:rPr lang="es-ES" sz="1800" dirty="0" err="1">
                <a:latin typeface="Times New Roman" panose="02020603050405020304" pitchFamily="18" charset="0"/>
                <a:cs typeface="Times New Roman" panose="02020603050405020304" pitchFamily="18" charset="0"/>
              </a:rPr>
              <a:t>PMg</a:t>
            </a:r>
            <a:r>
              <a:rPr lang="es-ES" sz="1800" dirty="0">
                <a:latin typeface="Times New Roman" panose="02020603050405020304" pitchFamily="18" charset="0"/>
                <a:cs typeface="Times New Roman" panose="02020603050405020304" pitchFamily="18" charset="0"/>
              </a:rPr>
              <a:t> = w/p). En este caso hay </a:t>
            </a:r>
            <a:r>
              <a:rPr lang="es-ES" sz="1800" b="1" dirty="0">
                <a:latin typeface="Times New Roman" panose="02020603050405020304" pitchFamily="18" charset="0"/>
                <a:cs typeface="Times New Roman" panose="02020603050405020304" pitchFamily="18" charset="0"/>
              </a:rPr>
              <a:t>TOTAL ILUSIÓN MONETARIA.</a:t>
            </a:r>
          </a:p>
          <a:p>
            <a:pPr algn="just">
              <a:lnSpc>
                <a:spcPct val="150000"/>
              </a:lnSpc>
              <a:buFont typeface="Wingdings" panose="05000000000000000000" pitchFamily="2" charset="2"/>
              <a:buChar char="Ø"/>
            </a:pPr>
            <a:r>
              <a:rPr lang="es-ES" sz="1800" dirty="0">
                <a:latin typeface="Times New Roman" panose="02020603050405020304" pitchFamily="18" charset="0"/>
                <a:cs typeface="Times New Roman" panose="02020603050405020304" pitchFamily="18" charset="0"/>
              </a:rPr>
              <a:t>Un según tramo en el que los trabajadores ya empiezas a negociar mayores salarios monetarios cuando ven que sus salarios no son suficiente. En este caso hay </a:t>
            </a:r>
            <a:r>
              <a:rPr lang="es-ES" sz="1800" b="1" dirty="0">
                <a:latin typeface="Times New Roman" panose="02020603050405020304" pitchFamily="18" charset="0"/>
                <a:cs typeface="Times New Roman" panose="02020603050405020304" pitchFamily="18" charset="0"/>
              </a:rPr>
              <a:t>ILUSIÓN MONETARIA PARCIA</a:t>
            </a:r>
            <a:r>
              <a:rPr lang="es-ES" sz="1800" dirty="0">
                <a:latin typeface="Times New Roman" panose="02020603050405020304" pitchFamily="18" charset="0"/>
                <a:cs typeface="Times New Roman" panose="02020603050405020304" pitchFamily="18" charset="0"/>
              </a:rPr>
              <a:t>L y los empresarios tienen que admitir subidas salariales en el mercado pero tienen todavía un margen de actuación importante dentro del mismo ya que los trabajadores tardan en darse cuenta de su perdida de poder adquisitivo.</a:t>
            </a:r>
          </a:p>
          <a:p>
            <a:pPr algn="just">
              <a:lnSpc>
                <a:spcPct val="150000"/>
              </a:lnSpc>
              <a:buFont typeface="Wingdings" panose="05000000000000000000" pitchFamily="2" charset="2"/>
              <a:buChar char="Ø"/>
            </a:pPr>
            <a:r>
              <a:rPr lang="es-ES" sz="1800" dirty="0">
                <a:latin typeface="Times New Roman" panose="02020603050405020304" pitchFamily="18" charset="0"/>
                <a:cs typeface="Times New Roman" panose="02020603050405020304" pitchFamily="18" charset="0"/>
              </a:rPr>
              <a:t>En un último tramo, cercano al pleno empleo, los trabajadores casi no tienen ilusión monetaria por lo que actuarían casi como los del modelo neoclásico</a:t>
            </a:r>
          </a:p>
        </p:txBody>
      </p:sp>
    </p:spTree>
    <p:extLst>
      <p:ext uri="{BB962C8B-B14F-4D97-AF65-F5344CB8AC3E}">
        <p14:creationId xmlns:p14="http://schemas.microsoft.com/office/powerpoint/2010/main" val="1092166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a:blip r:embed="rId2"/>
          <a:stretch>
            <a:fillRect/>
          </a:stretch>
        </p:blipFill>
        <p:spPr>
          <a:xfrm>
            <a:off x="682172" y="854853"/>
            <a:ext cx="9786255" cy="5734633"/>
          </a:xfrm>
          <a:prstGeom prst="rect">
            <a:avLst/>
          </a:prstGeom>
        </p:spPr>
      </p:pic>
      <p:sp>
        <p:nvSpPr>
          <p:cNvPr id="7" name="CuadroTexto 6"/>
          <p:cNvSpPr txBox="1"/>
          <p:nvPr/>
        </p:nvSpPr>
        <p:spPr>
          <a:xfrm>
            <a:off x="812800" y="464457"/>
            <a:ext cx="1751570" cy="369332"/>
          </a:xfrm>
          <a:prstGeom prst="rect">
            <a:avLst/>
          </a:prstGeom>
          <a:noFill/>
        </p:spPr>
        <p:txBody>
          <a:bodyPr wrap="none" rtlCol="0">
            <a:spAutoFit/>
          </a:bodyPr>
          <a:lstStyle/>
          <a:p>
            <a:r>
              <a:rPr lang="es-ES" dirty="0"/>
              <a:t>Caso Keynesiano</a:t>
            </a:r>
          </a:p>
        </p:txBody>
      </p:sp>
    </p:spTree>
    <p:extLst>
      <p:ext uri="{BB962C8B-B14F-4D97-AF65-F5344CB8AC3E}">
        <p14:creationId xmlns:p14="http://schemas.microsoft.com/office/powerpoint/2010/main" val="426270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35429" y="508000"/>
            <a:ext cx="10918371" cy="6110514"/>
          </a:xfrm>
        </p:spPr>
        <p:txBody>
          <a:bodyPr>
            <a:normAutofit lnSpcReduction="10000"/>
          </a:bodyPr>
          <a:lstStyle/>
          <a:p>
            <a:pPr marL="0" indent="0">
              <a:buNone/>
            </a:pPr>
            <a:r>
              <a:rPr lang="es-ES" dirty="0">
                <a:solidFill>
                  <a:srgbClr val="FF0000"/>
                </a:solidFill>
              </a:rPr>
              <a:t>Efectos de los precios en la Demanda Agregada.</a:t>
            </a:r>
          </a:p>
          <a:p>
            <a:pPr marL="0" indent="0" algn="just">
              <a:lnSpc>
                <a:spcPct val="150000"/>
              </a:lnSpc>
              <a:buNone/>
            </a:pPr>
            <a:r>
              <a:rPr lang="es-ES" b="1" dirty="0"/>
              <a:t>Si se ha producido una variación de precios</a:t>
            </a:r>
            <a:r>
              <a:rPr lang="es-ES" dirty="0"/>
              <a:t>, con independencia del efecto que se pueda producir en el mercado laboral, dependiendo de la ilusión monetaria que tengan los trabajadores, </a:t>
            </a:r>
            <a:r>
              <a:rPr lang="es-ES" b="1" dirty="0"/>
              <a:t>en la demanda agregada se produce un efecto en el mercado monetario </a:t>
            </a:r>
            <a:r>
              <a:rPr lang="es-ES" dirty="0"/>
              <a:t>ya que rápidamente se verá afectada la oferta de saldos reales (Ms/P) produciéndose un desequilibrio en este mercado con uno efectos en el tipo de interés que, lógicamente, afectará a ambos mercados de la demanda a través de la sensibilidad de la demanda de dinero al tipo de interés y la sensibilidad de la inversión al tipo de interés</a:t>
            </a:r>
          </a:p>
        </p:txBody>
      </p:sp>
    </p:spTree>
    <p:extLst>
      <p:ext uri="{BB962C8B-B14F-4D97-AF65-F5344CB8AC3E}">
        <p14:creationId xmlns:p14="http://schemas.microsoft.com/office/powerpoint/2010/main" val="2148384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a:blip r:embed="rId2"/>
          <a:stretch>
            <a:fillRect/>
          </a:stretch>
        </p:blipFill>
        <p:spPr>
          <a:xfrm>
            <a:off x="232745" y="524656"/>
            <a:ext cx="11369642" cy="6056026"/>
          </a:xfrm>
          <a:prstGeom prst="rect">
            <a:avLst/>
          </a:prstGeom>
        </p:spPr>
      </p:pic>
    </p:spTree>
    <p:extLst>
      <p:ext uri="{BB962C8B-B14F-4D97-AF65-F5344CB8AC3E}">
        <p14:creationId xmlns:p14="http://schemas.microsoft.com/office/powerpoint/2010/main" val="443562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Marcador de contenido 7"/>
          <p:cNvSpPr>
            <a:spLocks noGrp="1"/>
          </p:cNvSpPr>
          <p:nvPr>
            <p:ph idx="1"/>
          </p:nvPr>
        </p:nvSpPr>
        <p:spPr>
          <a:xfrm>
            <a:off x="344774" y="824460"/>
            <a:ext cx="11557416" cy="5876144"/>
          </a:xfrm>
          <a:solidFill>
            <a:schemeClr val="bg1"/>
          </a:solidFill>
        </p:spPr>
        <p:txBody>
          <a:bodyPr>
            <a:normAutofit fontScale="47500" lnSpcReduction="20000"/>
          </a:bodyPr>
          <a:lstStyle/>
          <a:p>
            <a:pPr marL="0" indent="0">
              <a:buNone/>
            </a:pPr>
            <a:r>
              <a:rPr lang="es-ES" dirty="0">
                <a:latin typeface="Arial" panose="020B0604020202020204" pitchFamily="34" charset="0"/>
                <a:cs typeface="Arial" panose="020B0604020202020204" pitchFamily="34" charset="0"/>
              </a:rPr>
              <a:t>Suponga una economía cerrada con los siguientes datos:</a:t>
            </a:r>
          </a:p>
          <a:p>
            <a:pPr marL="0" indent="0">
              <a:buNone/>
            </a:pPr>
            <a:r>
              <a:rPr lang="es-ES" dirty="0">
                <a:latin typeface="Arial" panose="020B0604020202020204" pitchFamily="34" charset="0"/>
                <a:cs typeface="Arial" panose="020B0604020202020204" pitchFamily="34" charset="0"/>
              </a:rPr>
              <a:t> </a:t>
            </a:r>
          </a:p>
          <a:p>
            <a:pPr marL="0" indent="0">
              <a:buNone/>
            </a:pPr>
            <a:r>
              <a:rPr lang="es-ES" dirty="0">
                <a:latin typeface="Arial" panose="020B0604020202020204" pitchFamily="34" charset="0"/>
                <a:cs typeface="Arial" panose="020B0604020202020204" pitchFamily="34" charset="0"/>
              </a:rPr>
              <a:t>Consumo : C = 400+0.8(Y − T )    </a:t>
            </a:r>
          </a:p>
          <a:p>
            <a:pPr marL="0" indent="0">
              <a:buNone/>
            </a:pPr>
            <a:r>
              <a:rPr lang="es-ES" dirty="0">
                <a:latin typeface="Arial" panose="020B0604020202020204" pitchFamily="34" charset="0"/>
                <a:cs typeface="Arial" panose="020B0604020202020204" pitchFamily="34" charset="0"/>
              </a:rPr>
              <a:t>Inversión : I = 400 − 800r                                                                </a:t>
            </a:r>
            <a:r>
              <a:rPr lang="es-ES" dirty="0">
                <a:solidFill>
                  <a:srgbClr val="FF0000"/>
                </a:solidFill>
                <a:latin typeface="Arial" panose="020B0604020202020204" pitchFamily="34" charset="0"/>
                <a:cs typeface="Arial" panose="020B0604020202020204" pitchFamily="34" charset="0"/>
              </a:rPr>
              <a:t>r = tipo de interés</a:t>
            </a:r>
          </a:p>
          <a:p>
            <a:pPr marL="0" indent="0">
              <a:buNone/>
            </a:pPr>
            <a:r>
              <a:rPr lang="es-ES" dirty="0">
                <a:latin typeface="Arial" panose="020B0604020202020204" pitchFamily="34" charset="0"/>
                <a:cs typeface="Arial" panose="020B0604020202020204" pitchFamily="34" charset="0"/>
              </a:rPr>
              <a:t>Impuestos : T = 0,25Y</a:t>
            </a:r>
          </a:p>
          <a:p>
            <a:pPr marL="0" indent="0">
              <a:buNone/>
            </a:pPr>
            <a:r>
              <a:rPr lang="pt-BR" dirty="0">
                <a:latin typeface="Arial" panose="020B0604020202020204" pitchFamily="34" charset="0"/>
                <a:cs typeface="Arial" panose="020B0604020202020204" pitchFamily="34" charset="0"/>
              </a:rPr>
              <a:t>Gasto público : G = 80</a:t>
            </a:r>
            <a:endParaRPr lang="es-ES" dirty="0">
              <a:latin typeface="Arial" panose="020B0604020202020204" pitchFamily="34" charset="0"/>
              <a:cs typeface="Arial" panose="020B0604020202020204" pitchFamily="34" charset="0"/>
            </a:endParaRPr>
          </a:p>
          <a:p>
            <a:pPr marL="0" indent="0">
              <a:buNone/>
            </a:pPr>
            <a:r>
              <a:rPr lang="pt-BR" dirty="0">
                <a:latin typeface="Arial" panose="020B0604020202020204" pitchFamily="34" charset="0"/>
                <a:cs typeface="Arial" panose="020B0604020202020204" pitchFamily="34" charset="0"/>
              </a:rPr>
              <a:t> </a:t>
            </a:r>
            <a:endParaRPr lang="es-ES" dirty="0">
              <a:latin typeface="Arial" panose="020B0604020202020204" pitchFamily="34" charset="0"/>
              <a:cs typeface="Arial" panose="020B0604020202020204" pitchFamily="34" charset="0"/>
            </a:endParaRPr>
          </a:p>
          <a:p>
            <a:pPr marL="0" lvl="0" indent="0">
              <a:buNone/>
            </a:pPr>
            <a:r>
              <a:rPr lang="es-ES" dirty="0">
                <a:latin typeface="Arial" panose="020B0604020202020204" pitchFamily="34" charset="0"/>
                <a:cs typeface="Arial" panose="020B0604020202020204" pitchFamily="34" charset="0"/>
              </a:rPr>
              <a:t>Calcule y represente el equilibrio de esta economía si el tipo de interés es fijo e igual al 5% (r=0,05)</a:t>
            </a:r>
          </a:p>
          <a:p>
            <a:pPr marL="0" lvl="0" indent="0">
              <a:buNone/>
            </a:pPr>
            <a:r>
              <a:rPr lang="es-ES" dirty="0">
                <a:latin typeface="Arial" panose="020B0604020202020204" pitchFamily="34" charset="0"/>
                <a:cs typeface="Arial" panose="020B0604020202020204" pitchFamily="34" charset="0"/>
              </a:rPr>
              <a:t>Suponga que el mercado de dinero en esta economía viene representado por las siguiente ecuaciones:</a:t>
            </a:r>
          </a:p>
          <a:p>
            <a:pPr marL="0" indent="0">
              <a:buNone/>
            </a:pPr>
            <a:r>
              <a:rPr lang="es-ES" dirty="0">
                <a:latin typeface="Arial" panose="020B0604020202020204" pitchFamily="34" charset="0"/>
                <a:cs typeface="Arial" panose="020B0604020202020204" pitchFamily="34" charset="0"/>
              </a:rPr>
              <a:t>Demanda real de dinero (M/P)</a:t>
            </a:r>
            <a:r>
              <a:rPr lang="es-ES" baseline="30000" dirty="0">
                <a:latin typeface="Arial" panose="020B0604020202020204" pitchFamily="34" charset="0"/>
                <a:cs typeface="Arial" panose="020B0604020202020204" pitchFamily="34" charset="0"/>
              </a:rPr>
              <a:t>d</a:t>
            </a:r>
            <a:r>
              <a:rPr lang="es-ES" dirty="0">
                <a:latin typeface="Arial" panose="020B0604020202020204" pitchFamily="34" charset="0"/>
                <a:cs typeface="Arial" panose="020B0604020202020204" pitchFamily="34" charset="0"/>
              </a:rPr>
              <a:t> = 0, 5Y − 1000r   </a:t>
            </a:r>
          </a:p>
          <a:p>
            <a:pPr marL="0" indent="0">
              <a:buNone/>
            </a:pPr>
            <a:r>
              <a:rPr lang="es-ES" dirty="0">
                <a:latin typeface="Arial" panose="020B0604020202020204" pitchFamily="34" charset="0"/>
                <a:cs typeface="Arial" panose="020B0604020202020204" pitchFamily="34" charset="0"/>
              </a:rPr>
              <a:t>Oferta de dinero : M</a:t>
            </a:r>
            <a:r>
              <a:rPr lang="es-ES" baseline="30000" dirty="0">
                <a:latin typeface="Arial" panose="020B0604020202020204" pitchFamily="34" charset="0"/>
                <a:cs typeface="Arial" panose="020B0604020202020204" pitchFamily="34" charset="0"/>
              </a:rPr>
              <a:t>s</a:t>
            </a:r>
            <a:r>
              <a:rPr lang="es-ES" dirty="0">
                <a:latin typeface="Arial" panose="020B0604020202020204" pitchFamily="34" charset="0"/>
                <a:cs typeface="Arial" panose="020B0604020202020204" pitchFamily="34" charset="0"/>
              </a:rPr>
              <a:t> = 2000 ;  nivel de precios P= 2</a:t>
            </a:r>
          </a:p>
          <a:p>
            <a:pPr marL="0" indent="0">
              <a:buNone/>
            </a:pPr>
            <a:r>
              <a:rPr lang="es-ES" dirty="0">
                <a:latin typeface="Arial" panose="020B0604020202020204" pitchFamily="34" charset="0"/>
                <a:cs typeface="Arial" panose="020B0604020202020204" pitchFamily="34" charset="0"/>
              </a:rPr>
              <a:t> </a:t>
            </a:r>
          </a:p>
          <a:p>
            <a:pPr marL="514350" indent="-514350">
              <a:buFont typeface="+mj-lt"/>
              <a:buAutoNum type="alphaLcPeriod"/>
            </a:pPr>
            <a:r>
              <a:rPr lang="es-ES" dirty="0">
                <a:latin typeface="Arial" panose="020B0604020202020204" pitchFamily="34" charset="0"/>
                <a:cs typeface="Arial" panose="020B0604020202020204" pitchFamily="34" charset="0"/>
              </a:rPr>
              <a:t>Deriva las expresiones para las curvas IS y LM. Calcule y represente el equilibrio de esta economía especificando el valor de todas las variables </a:t>
            </a:r>
          </a:p>
          <a:p>
            <a:pPr marL="514350" lvl="0" indent="-514350">
              <a:buFont typeface="+mj-lt"/>
              <a:buAutoNum type="alphaLcPeriod"/>
            </a:pPr>
            <a:r>
              <a:rPr lang="es-ES" dirty="0">
                <a:latin typeface="Arial" panose="020B0604020202020204" pitchFamily="34" charset="0"/>
                <a:cs typeface="Arial" panose="020B0604020202020204" pitchFamily="34" charset="0"/>
              </a:rPr>
              <a:t>Suponga que el Gobierno ha intervenido el mercado de dinero y que mantiene constante el tipo de interés en el 5% y  decide introducir unas transferencias en la cuantía </a:t>
            </a:r>
            <a:r>
              <a:rPr lang="es-ES" dirty="0" err="1">
                <a:latin typeface="Arial" panose="020B0604020202020204" pitchFamily="34" charset="0"/>
                <a:cs typeface="Arial" panose="020B0604020202020204" pitchFamily="34" charset="0"/>
              </a:rPr>
              <a:t>tr</a:t>
            </a:r>
            <a:r>
              <a:rPr lang="es-ES" dirty="0">
                <a:latin typeface="Arial" panose="020B0604020202020204" pitchFamily="34" charset="0"/>
                <a:cs typeface="Arial" panose="020B0604020202020204" pitchFamily="34" charset="0"/>
              </a:rPr>
              <a:t> = 40 . Calcule el multiplicador de las transferencias y el efecto sobre la renta de esta medida el modelo renta gasto.</a:t>
            </a:r>
          </a:p>
          <a:p>
            <a:pPr marL="514350" indent="-514350">
              <a:buFont typeface="+mj-lt"/>
              <a:buAutoNum type="alphaLcPeriod"/>
            </a:pPr>
            <a:endParaRPr lang="es-ES" dirty="0">
              <a:latin typeface="Arial" panose="020B0604020202020204" pitchFamily="34" charset="0"/>
              <a:cs typeface="Arial" panose="020B0604020202020204" pitchFamily="34" charset="0"/>
            </a:endParaRPr>
          </a:p>
          <a:p>
            <a:pPr marL="514350" lvl="0" indent="-514350">
              <a:buFont typeface="+mj-lt"/>
              <a:buAutoNum type="alphaLcPeriod"/>
            </a:pPr>
            <a:r>
              <a:rPr lang="es-ES" dirty="0">
                <a:latin typeface="Arial" panose="020B0604020202020204" pitchFamily="34" charset="0"/>
                <a:cs typeface="Arial" panose="020B0604020202020204" pitchFamily="34" charset="0"/>
              </a:rPr>
              <a:t>Suponga que dicha medida se hubiera tomado con un tipo de interés variable (modelo IS-LM). Calcule y represente el nuevo equilibrio explicando el proceso de ajuste </a:t>
            </a:r>
          </a:p>
          <a:p>
            <a:pPr marL="514350" indent="-514350">
              <a:buFont typeface="+mj-lt"/>
              <a:buAutoNum type="alphaLcPeriod"/>
            </a:pPr>
            <a:endParaRPr lang="es-ES" dirty="0">
              <a:latin typeface="Arial" panose="020B0604020202020204" pitchFamily="34" charset="0"/>
              <a:cs typeface="Arial" panose="020B0604020202020204" pitchFamily="34" charset="0"/>
            </a:endParaRPr>
          </a:p>
          <a:p>
            <a:pPr marL="514350" lvl="0" indent="-514350">
              <a:buFont typeface="+mj-lt"/>
              <a:buAutoNum type="alphaLcPeriod"/>
            </a:pPr>
            <a:r>
              <a:rPr lang="es-ES" dirty="0">
                <a:latin typeface="Arial" panose="020B0604020202020204" pitchFamily="34" charset="0"/>
                <a:cs typeface="Arial" panose="020B0604020202020204" pitchFamily="34" charset="0"/>
              </a:rPr>
              <a:t>Suponga que Ud. es economista jefe en el banco central. Su objetivo es mantener constante el tipo de interés. ¿Cuanto debe variar la cantidad de dinero  como respuesta si el Gobierno introduce las transferencias?</a:t>
            </a:r>
          </a:p>
          <a:p>
            <a:endParaRPr lang="es-ES" dirty="0"/>
          </a:p>
        </p:txBody>
      </p:sp>
    </p:spTree>
    <p:extLst>
      <p:ext uri="{BB962C8B-B14F-4D97-AF65-F5344CB8AC3E}">
        <p14:creationId xmlns:p14="http://schemas.microsoft.com/office/powerpoint/2010/main" val="2105665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arcador de contenido 6"/>
          <p:cNvSpPr>
            <a:spLocks noGrp="1"/>
          </p:cNvSpPr>
          <p:nvPr>
            <p:ph idx="1"/>
          </p:nvPr>
        </p:nvSpPr>
        <p:spPr>
          <a:xfrm>
            <a:off x="284814" y="194873"/>
            <a:ext cx="11152682" cy="6663127"/>
          </a:xfrm>
          <a:solidFill>
            <a:schemeClr val="bg1"/>
          </a:solidFill>
        </p:spPr>
        <p:txBody>
          <a:bodyPr>
            <a:normAutofit fontScale="40000" lnSpcReduction="20000"/>
          </a:bodyPr>
          <a:lstStyle/>
          <a:p>
            <a:pPr marL="0" indent="0">
              <a:lnSpc>
                <a:spcPct val="107000"/>
              </a:lnSpc>
              <a:spcAft>
                <a:spcPts val="800"/>
              </a:spcAft>
              <a:buNone/>
            </a:pPr>
            <a:r>
              <a:rPr lang="es-ES" sz="3500" dirty="0">
                <a:latin typeface="Times New Roman" panose="02020603050405020304" pitchFamily="18" charset="0"/>
                <a:ea typeface="Calibri" panose="020F0502020204030204" pitchFamily="34" charset="0"/>
                <a:cs typeface="Times New Roman" panose="02020603050405020304" pitchFamily="18" charset="0"/>
              </a:rPr>
              <a:t>Dados los siguientes datos:</a:t>
            </a:r>
            <a:endParaRPr lang="es-ES" sz="3500" dirty="0">
              <a:effectLst/>
              <a:latin typeface="Calibri" panose="020F0502020204030204" pitchFamily="34" charset="0"/>
              <a:ea typeface="Calibri" panose="020F0502020204030204" pitchFamily="34" charset="0"/>
              <a:cs typeface="Times New Roman" panose="02020603050405020304" pitchFamily="18" charset="0"/>
            </a:endParaRPr>
          </a:p>
          <a:p>
            <a:pPr marL="1338263" indent="0">
              <a:lnSpc>
                <a:spcPct val="107000"/>
              </a:lnSpc>
              <a:spcAft>
                <a:spcPts val="0"/>
              </a:spcAft>
              <a:buNone/>
            </a:pPr>
            <a:r>
              <a:rPr lang="es-ES" sz="3700" b="1" dirty="0">
                <a:latin typeface="Times New Roman" panose="02020603050405020304" pitchFamily="18" charset="0"/>
                <a:ea typeface="Calibri" panose="020F0502020204030204" pitchFamily="34" charset="0"/>
                <a:cs typeface="Times New Roman" panose="02020603050405020304" pitchFamily="18" charset="0"/>
              </a:rPr>
              <a:t>Oferta de dinero en términos nominales= 250 unidades</a:t>
            </a:r>
            <a:endParaRPr lang="es-ES" sz="3700" b="1" dirty="0">
              <a:effectLst/>
              <a:latin typeface="Calibri" panose="020F0502020204030204" pitchFamily="34" charset="0"/>
              <a:ea typeface="Calibri" panose="020F0502020204030204" pitchFamily="34" charset="0"/>
              <a:cs typeface="Times New Roman" panose="02020603050405020304" pitchFamily="18" charset="0"/>
            </a:endParaRPr>
          </a:p>
          <a:p>
            <a:pPr marL="1338263" indent="0">
              <a:lnSpc>
                <a:spcPct val="107000"/>
              </a:lnSpc>
              <a:spcAft>
                <a:spcPts val="0"/>
              </a:spcAft>
              <a:buNone/>
            </a:pPr>
            <a:r>
              <a:rPr lang="es-ES" sz="3700" b="1" dirty="0">
                <a:latin typeface="Times New Roman" panose="02020603050405020304" pitchFamily="18" charset="0"/>
                <a:ea typeface="Calibri" panose="020F0502020204030204" pitchFamily="34" charset="0"/>
                <a:cs typeface="Times New Roman" panose="02020603050405020304" pitchFamily="18" charset="0"/>
              </a:rPr>
              <a:t>Nivel de precios = 2,5</a:t>
            </a:r>
            <a:endParaRPr lang="es-ES" sz="3700" b="1" dirty="0">
              <a:effectLst/>
              <a:latin typeface="Calibri" panose="020F0502020204030204" pitchFamily="34" charset="0"/>
              <a:ea typeface="Calibri" panose="020F0502020204030204" pitchFamily="34" charset="0"/>
              <a:cs typeface="Times New Roman" panose="02020603050405020304" pitchFamily="18" charset="0"/>
            </a:endParaRPr>
          </a:p>
          <a:p>
            <a:pPr marL="1338263" indent="0">
              <a:lnSpc>
                <a:spcPct val="107000"/>
              </a:lnSpc>
              <a:spcAft>
                <a:spcPts val="0"/>
              </a:spcAft>
              <a:buNone/>
            </a:pPr>
            <a:r>
              <a:rPr lang="es-ES" sz="3700" b="1" dirty="0">
                <a:latin typeface="Times New Roman" panose="02020603050405020304" pitchFamily="18" charset="0"/>
                <a:ea typeface="Calibri" panose="020F0502020204030204" pitchFamily="34" charset="0"/>
                <a:cs typeface="Times New Roman" panose="02020603050405020304" pitchFamily="18" charset="0"/>
              </a:rPr>
              <a:t>Propensión marginal de la Demanda de Dinero respecto a la renta = 1</a:t>
            </a:r>
            <a:endParaRPr lang="es-ES" sz="3700" b="1" dirty="0">
              <a:effectLst/>
              <a:latin typeface="Calibri" panose="020F0502020204030204" pitchFamily="34" charset="0"/>
              <a:ea typeface="Calibri" panose="020F0502020204030204" pitchFamily="34" charset="0"/>
              <a:cs typeface="Times New Roman" panose="02020603050405020304" pitchFamily="18" charset="0"/>
            </a:endParaRPr>
          </a:p>
          <a:p>
            <a:pPr marL="1338263" indent="0">
              <a:lnSpc>
                <a:spcPct val="107000"/>
              </a:lnSpc>
              <a:spcAft>
                <a:spcPts val="0"/>
              </a:spcAft>
              <a:buNone/>
            </a:pPr>
            <a:r>
              <a:rPr lang="es-ES" sz="3700" b="1" dirty="0">
                <a:latin typeface="Times New Roman" panose="02020603050405020304" pitchFamily="18" charset="0"/>
                <a:ea typeface="Calibri" panose="020F0502020204030204" pitchFamily="34" charset="0"/>
                <a:cs typeface="Times New Roman" panose="02020603050405020304" pitchFamily="18" charset="0"/>
              </a:rPr>
              <a:t>Sensibilidad de la Demanda de Dinero al tipo de interés = 50</a:t>
            </a:r>
            <a:endParaRPr lang="es-ES" sz="3700" b="1" dirty="0">
              <a:effectLst/>
              <a:latin typeface="Calibri" panose="020F0502020204030204" pitchFamily="34" charset="0"/>
              <a:ea typeface="Calibri" panose="020F0502020204030204" pitchFamily="34" charset="0"/>
              <a:cs typeface="Times New Roman" panose="02020603050405020304" pitchFamily="18" charset="0"/>
            </a:endParaRPr>
          </a:p>
          <a:p>
            <a:pPr marL="1338263" indent="0">
              <a:lnSpc>
                <a:spcPct val="107000"/>
              </a:lnSpc>
              <a:spcAft>
                <a:spcPts val="0"/>
              </a:spcAft>
              <a:buNone/>
            </a:pPr>
            <a:r>
              <a:rPr lang="es-ES" sz="3700" b="1" dirty="0">
                <a:latin typeface="Times New Roman" panose="02020603050405020304" pitchFamily="18" charset="0"/>
                <a:ea typeface="Calibri" panose="020F0502020204030204" pitchFamily="34" charset="0"/>
                <a:cs typeface="Times New Roman" panose="02020603050405020304" pitchFamily="18" charset="0"/>
              </a:rPr>
              <a:t>Sensibilidad de la inversión al tipo de interés= 20</a:t>
            </a:r>
          </a:p>
          <a:p>
            <a:pPr marL="1338263" indent="0">
              <a:lnSpc>
                <a:spcPct val="107000"/>
              </a:lnSpc>
              <a:spcAft>
                <a:spcPts val="0"/>
              </a:spcAft>
              <a:buNone/>
            </a:pPr>
            <a:r>
              <a:rPr lang="es-ES" sz="3700" b="1" dirty="0">
                <a:latin typeface="Times New Roman" panose="02020603050405020304" pitchFamily="18" charset="0"/>
                <a:ea typeface="Calibri" panose="020F0502020204030204" pitchFamily="34" charset="0"/>
                <a:cs typeface="Times New Roman" panose="02020603050405020304" pitchFamily="18" charset="0"/>
              </a:rPr>
              <a:t>Consumo autónomo = 10 unidades</a:t>
            </a:r>
          </a:p>
          <a:p>
            <a:pPr marL="1338263" indent="0">
              <a:lnSpc>
                <a:spcPct val="107000"/>
              </a:lnSpc>
              <a:spcAft>
                <a:spcPts val="0"/>
              </a:spcAft>
              <a:buNone/>
            </a:pPr>
            <a:r>
              <a:rPr lang="es-ES" sz="3700" b="1" dirty="0">
                <a:latin typeface="Times New Roman" panose="02020603050405020304" pitchFamily="18" charset="0"/>
                <a:ea typeface="Calibri" panose="020F0502020204030204" pitchFamily="34" charset="0"/>
                <a:cs typeface="Times New Roman" panose="02020603050405020304" pitchFamily="18" charset="0"/>
              </a:rPr>
              <a:t>Propensión marginal a consumir= 80%</a:t>
            </a:r>
          </a:p>
          <a:p>
            <a:pPr marL="1338263" indent="0">
              <a:lnSpc>
                <a:spcPct val="107000"/>
              </a:lnSpc>
              <a:spcAft>
                <a:spcPts val="0"/>
              </a:spcAft>
              <a:buNone/>
            </a:pPr>
            <a:r>
              <a:rPr lang="es-ES" sz="3700" b="1" dirty="0">
                <a:latin typeface="Times New Roman" panose="02020603050405020304" pitchFamily="18" charset="0"/>
                <a:ea typeface="Calibri" panose="020F0502020204030204" pitchFamily="34" charset="0"/>
                <a:cs typeface="Times New Roman" panose="02020603050405020304" pitchFamily="18" charset="0"/>
              </a:rPr>
              <a:t>Transferencias del Sector Público a las   familias= 10 unidades</a:t>
            </a:r>
          </a:p>
          <a:p>
            <a:pPr marL="1338263" indent="0">
              <a:lnSpc>
                <a:spcPct val="107000"/>
              </a:lnSpc>
              <a:spcAft>
                <a:spcPts val="0"/>
              </a:spcAft>
              <a:buNone/>
            </a:pPr>
            <a:r>
              <a:rPr lang="es-ES" sz="3700" b="1" dirty="0">
                <a:latin typeface="Times New Roman" panose="02020603050405020304" pitchFamily="18" charset="0"/>
                <a:ea typeface="Calibri" panose="020F0502020204030204" pitchFamily="34" charset="0"/>
                <a:cs typeface="Times New Roman" panose="02020603050405020304" pitchFamily="18" charset="0"/>
              </a:rPr>
              <a:t>Tipo impositivo = 25%</a:t>
            </a:r>
          </a:p>
          <a:p>
            <a:pPr marL="1338263" indent="0">
              <a:lnSpc>
                <a:spcPct val="107000"/>
              </a:lnSpc>
              <a:spcAft>
                <a:spcPts val="0"/>
              </a:spcAft>
              <a:buNone/>
            </a:pPr>
            <a:r>
              <a:rPr lang="es-ES" sz="3700" b="1" dirty="0">
                <a:latin typeface="Times New Roman" panose="02020603050405020304" pitchFamily="18" charset="0"/>
                <a:ea typeface="Calibri" panose="020F0502020204030204" pitchFamily="34" charset="0"/>
                <a:cs typeface="Times New Roman" panose="02020603050405020304" pitchFamily="18" charset="0"/>
              </a:rPr>
              <a:t>Gasto Público = 20 unidades</a:t>
            </a:r>
          </a:p>
          <a:p>
            <a:pPr marL="1338263" indent="0">
              <a:lnSpc>
                <a:spcPct val="107000"/>
              </a:lnSpc>
              <a:spcAft>
                <a:spcPts val="0"/>
              </a:spcAft>
              <a:buNone/>
            </a:pPr>
            <a:r>
              <a:rPr lang="es-ES" sz="3700" b="1" dirty="0">
                <a:latin typeface="Times New Roman" panose="02020603050405020304" pitchFamily="18" charset="0"/>
                <a:ea typeface="Calibri" panose="020F0502020204030204" pitchFamily="34" charset="0"/>
                <a:cs typeface="Times New Roman" panose="02020603050405020304" pitchFamily="18" charset="0"/>
              </a:rPr>
              <a:t>Inversión autónoma = 10 unidades</a:t>
            </a:r>
            <a:endParaRPr lang="es-ES" sz="3700" dirty="0">
              <a:effectLst/>
              <a:latin typeface="Calibri" panose="020F0502020204030204" pitchFamily="34" charset="0"/>
              <a:ea typeface="Calibri" panose="020F0502020204030204" pitchFamily="34" charset="0"/>
              <a:cs typeface="Times New Roman" panose="02020603050405020304" pitchFamily="18" charset="0"/>
            </a:endParaRPr>
          </a:p>
          <a:p>
            <a:pPr marL="685800">
              <a:lnSpc>
                <a:spcPct val="107000"/>
              </a:lnSpc>
              <a:spcAft>
                <a:spcPts val="0"/>
              </a:spcAft>
              <a:buFont typeface="Wingdings" panose="05000000000000000000" pitchFamily="2" charset="2"/>
              <a:buChar char="Ø"/>
            </a:pPr>
            <a:r>
              <a:rPr lang="es-ES" sz="3700" dirty="0">
                <a:latin typeface="Times New Roman" panose="02020603050405020304" pitchFamily="18" charset="0"/>
                <a:ea typeface="Calibri" panose="020F0502020204030204" pitchFamily="34" charset="0"/>
                <a:cs typeface="Times New Roman" panose="02020603050405020304" pitchFamily="18" charset="0"/>
              </a:rPr>
              <a:t>Determinar las variables que condicionan el mercado de bienes y servicios y en el mercado monetario. Hallar los pares de valores renta y tipos de interés que dan el equilibrio parcial en cada mercado  y el conjunto ¿coincidirían siempre esos valores con los del equilibrio conjunto IS-LM? Razone y demuestre su respuesta.</a:t>
            </a:r>
            <a:endParaRPr lang="es-ES" sz="37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15000"/>
              </a:lnSpc>
              <a:spcAft>
                <a:spcPts val="0"/>
              </a:spcAft>
              <a:buFont typeface="Wingdings" panose="05000000000000000000" pitchFamily="2" charset="2"/>
              <a:buChar char="Ø"/>
              <a:tabLst>
                <a:tab pos="180340" algn="l"/>
              </a:tabLst>
            </a:pPr>
            <a:r>
              <a:rPr lang="es-ES" sz="3700" dirty="0">
                <a:latin typeface="Times New Roman" panose="02020603050405020304" pitchFamily="18" charset="0"/>
                <a:ea typeface="Calibri" panose="020F0502020204030204" pitchFamily="34" charset="0"/>
                <a:cs typeface="Times New Roman" panose="02020603050405020304" pitchFamily="18" charset="0"/>
              </a:rPr>
              <a:t> </a:t>
            </a:r>
            <a:r>
              <a:rPr lang="es-ES_tradnl" sz="3700" dirty="0">
                <a:latin typeface="Times New Roman" panose="02020603050405020304" pitchFamily="18" charset="0"/>
                <a:ea typeface="Calibri" panose="020F0502020204030204" pitchFamily="34" charset="0"/>
                <a:cs typeface="Times New Roman" panose="02020603050405020304" pitchFamily="18" charset="0"/>
              </a:rPr>
              <a:t>Si el Banco Central decide incrementar la oferta monetaria ¿cómo se verá afectada la renta, el tipo de interés, la inversión, el consumo y la demanda de dinero? Razone su respuesta.</a:t>
            </a:r>
            <a:endParaRPr lang="es-ES" sz="37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15000"/>
              </a:lnSpc>
              <a:spcAft>
                <a:spcPts val="0"/>
              </a:spcAft>
              <a:buFont typeface="Wingdings" panose="05000000000000000000" pitchFamily="2" charset="2"/>
              <a:buChar char="Ø"/>
              <a:tabLst>
                <a:tab pos="180340" algn="l"/>
              </a:tabLst>
            </a:pPr>
            <a:r>
              <a:rPr lang="es-ES_tradnl" sz="3700" dirty="0">
                <a:latin typeface="Times New Roman" panose="02020603050405020304" pitchFamily="18" charset="0"/>
                <a:ea typeface="Calibri" panose="020F0502020204030204" pitchFamily="34" charset="0"/>
                <a:cs typeface="Times New Roman" panose="02020603050405020304" pitchFamily="18" charset="0"/>
              </a:rPr>
              <a:t>Si por la actuación anterior subiera los precios en la economía</a:t>
            </a:r>
            <a:r>
              <a:rPr lang="es-ES" sz="3700" dirty="0">
                <a:latin typeface="Times New Roman" panose="02020603050405020304" pitchFamily="18" charset="0"/>
                <a:ea typeface="Calibri" panose="020F0502020204030204" pitchFamily="34" charset="0"/>
                <a:cs typeface="Times New Roman" panose="02020603050405020304" pitchFamily="18" charset="0"/>
              </a:rPr>
              <a:t>, explique todos los ajustes que se producirían en el mercado laboral teniendo en cuenta los diferentes comportamientos que pueden tener tanto los trabajadores como los empresarios ¿se verá afectado el lado de la Demanda Agregada?</a:t>
            </a:r>
            <a:endParaRPr lang="es-ES" sz="37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1289177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29783" y="269822"/>
            <a:ext cx="11482465" cy="6325849"/>
          </a:xfrm>
        </p:spPr>
        <p:txBody>
          <a:bodyPr/>
          <a:lstStyle/>
          <a:p>
            <a:pPr marL="0" indent="0">
              <a:buNone/>
            </a:pPr>
            <a:r>
              <a:rPr lang="es-ES" b="1" dirty="0">
                <a:solidFill>
                  <a:srgbClr val="FF0000"/>
                </a:solidFill>
              </a:rPr>
              <a:t>Solución matemática de los modelos IS-LM</a:t>
            </a:r>
          </a:p>
          <a:p>
            <a:pPr marL="0" indent="0">
              <a:buNone/>
            </a:pPr>
            <a:r>
              <a:rPr lang="es-ES" dirty="0"/>
              <a:t>Existen dos posibilidades. </a:t>
            </a:r>
          </a:p>
          <a:p>
            <a:pPr marL="0" indent="0" algn="just">
              <a:buNone/>
            </a:pPr>
            <a:r>
              <a:rPr lang="es-ES" b="1" dirty="0"/>
              <a:t>a)  Utilizar el desarrollo matemático conjunto. Para ello es conveniente realizar el proceso por pasos</a:t>
            </a:r>
            <a:r>
              <a:rPr lang="es-ES" dirty="0"/>
              <a:t>:</a:t>
            </a:r>
          </a:p>
          <a:p>
            <a:pPr marL="0" indent="449263" algn="just">
              <a:buNone/>
            </a:pPr>
            <a:r>
              <a:rPr lang="es-ES" dirty="0"/>
              <a:t>1.- Agrupar los componentes autónomos en el mercado de bienes y servicios (A*). Varían según las funciones que se den.</a:t>
            </a:r>
          </a:p>
          <a:p>
            <a:pPr marL="0" indent="449263" algn="just">
              <a:buNone/>
            </a:pPr>
            <a:r>
              <a:rPr lang="es-ES" dirty="0"/>
              <a:t>2.- Calcular el multiplicador del gasto en el mercado de bienes y servicios (</a:t>
            </a:r>
            <a:r>
              <a:rPr lang="el-GR" dirty="0"/>
              <a:t>α</a:t>
            </a:r>
            <a:r>
              <a:rPr lang="es-ES" dirty="0"/>
              <a:t>*). Es distinto según las funciones que se pongan.</a:t>
            </a:r>
          </a:p>
          <a:p>
            <a:pPr marL="0" indent="449263" algn="just">
              <a:buNone/>
            </a:pPr>
            <a:r>
              <a:rPr lang="es-ES" dirty="0"/>
              <a:t>3.- Hallar el multiplicador fiscal del análisis conjunto</a:t>
            </a:r>
          </a:p>
          <a:p>
            <a:pPr marL="0" indent="449263" algn="just">
              <a:buNone/>
            </a:pPr>
            <a:r>
              <a:rPr lang="es-ES" dirty="0"/>
              <a:t>4.- Con estos datos ya se puede sustituir en las funciones de renta y tipo de interés de equilibrio conjunto para obtener los datos que se piden.</a:t>
            </a:r>
          </a:p>
        </p:txBody>
      </p:sp>
      <p:pic>
        <p:nvPicPr>
          <p:cNvPr id="4" name="Imagen 3"/>
          <p:cNvPicPr>
            <a:picLocks noChangeAspect="1"/>
          </p:cNvPicPr>
          <p:nvPr/>
        </p:nvPicPr>
        <p:blipFill>
          <a:blip r:embed="rId3"/>
          <a:stretch>
            <a:fillRect/>
          </a:stretch>
        </p:blipFill>
        <p:spPr>
          <a:xfrm>
            <a:off x="8514413" y="3687580"/>
            <a:ext cx="3516446" cy="735607"/>
          </a:xfrm>
          <a:prstGeom prst="rect">
            <a:avLst/>
          </a:prstGeom>
          <a:solidFill>
            <a:schemeClr val="accent6">
              <a:lumMod val="20000"/>
              <a:lumOff val="80000"/>
            </a:schemeClr>
          </a:solidFill>
        </p:spPr>
      </p:pic>
      <p:pic>
        <p:nvPicPr>
          <p:cNvPr id="5" name="Imagen 4"/>
          <p:cNvPicPr>
            <a:picLocks noChangeAspect="1"/>
          </p:cNvPicPr>
          <p:nvPr/>
        </p:nvPicPr>
        <p:blipFill>
          <a:blip r:embed="rId4"/>
          <a:stretch>
            <a:fillRect/>
          </a:stretch>
        </p:blipFill>
        <p:spPr>
          <a:xfrm>
            <a:off x="976142" y="5555001"/>
            <a:ext cx="2186782" cy="890769"/>
          </a:xfrm>
          <a:prstGeom prst="rect">
            <a:avLst/>
          </a:prstGeom>
          <a:solidFill>
            <a:schemeClr val="accent6">
              <a:lumMod val="20000"/>
              <a:lumOff val="80000"/>
            </a:schemeClr>
          </a:solidFill>
        </p:spPr>
      </p:pic>
      <p:graphicFrame>
        <p:nvGraphicFramePr>
          <p:cNvPr id="6" name="Object 18">
            <a:hlinkClick r:id="" action="ppaction://ole?verb=0"/>
          </p:cNvPr>
          <p:cNvGraphicFramePr>
            <a:graphicFrameLocks/>
          </p:cNvGraphicFramePr>
          <p:nvPr>
            <p:extLst>
              <p:ext uri="{D42A27DB-BD31-4B8C-83A1-F6EECF244321}">
                <p14:modId xmlns:p14="http://schemas.microsoft.com/office/powerpoint/2010/main" val="653522537"/>
              </p:ext>
            </p:extLst>
          </p:nvPr>
        </p:nvGraphicFramePr>
        <p:xfrm>
          <a:off x="5201587" y="5555001"/>
          <a:ext cx="3477718" cy="740869"/>
        </p:xfrm>
        <a:graphic>
          <a:graphicData uri="http://schemas.openxmlformats.org/presentationml/2006/ole">
            <mc:AlternateContent xmlns:mc="http://schemas.openxmlformats.org/markup-compatibility/2006">
              <mc:Choice xmlns:v="urn:schemas-microsoft-com:vml" Requires="v">
                <p:oleObj spid="_x0000_s1028" name="Ecuación" r:id="rId5" imgW="1535040" imgH="417240" progId="Equation.3">
                  <p:embed/>
                </p:oleObj>
              </mc:Choice>
              <mc:Fallback>
                <p:oleObj name="Ecuación" r:id="rId5" imgW="1535040" imgH="417240" progId="Equation.3">
                  <p:embed/>
                  <p:pic>
                    <p:nvPicPr>
                      <p:cNvPr id="2055" name="Object 18">
                        <a:hlinkClick r:id="" action="ppaction://ole?verb=0"/>
                      </p:cNvPr>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01587" y="5555001"/>
                        <a:ext cx="3477718" cy="740869"/>
                      </a:xfrm>
                      <a:prstGeom prst="rect">
                        <a:avLst/>
                      </a:prstGeom>
                      <a:solidFill>
                        <a:schemeClr val="accent6">
                          <a:lumMod val="20000"/>
                          <a:lumOff val="80000"/>
                        </a:schemeClr>
                      </a:solidFill>
                      <a:ln>
                        <a:noFill/>
                      </a:ln>
                      <a:effectLst/>
                      <a:extLst/>
                    </p:spPr>
                  </p:pic>
                </p:oleObj>
              </mc:Fallback>
            </mc:AlternateContent>
          </a:graphicData>
        </a:graphic>
      </p:graphicFrame>
    </p:spTree>
    <p:extLst>
      <p:ext uri="{BB962C8B-B14F-4D97-AF65-F5344CB8AC3E}">
        <p14:creationId xmlns:p14="http://schemas.microsoft.com/office/powerpoint/2010/main" val="1894980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284813" y="314793"/>
            <a:ext cx="11422505" cy="6355830"/>
          </a:xfrm>
        </p:spPr>
        <p:txBody>
          <a:bodyPr>
            <a:normAutofit fontScale="92500"/>
          </a:bodyPr>
          <a:lstStyle/>
          <a:p>
            <a:pPr marL="0" indent="0">
              <a:buNone/>
            </a:pPr>
            <a:r>
              <a:rPr lang="es-ES" dirty="0"/>
              <a:t>b) </a:t>
            </a:r>
            <a:r>
              <a:rPr lang="es-ES" b="1" dirty="0"/>
              <a:t>Calcular el punto común entre IS y LM para ello se debe:</a:t>
            </a:r>
          </a:p>
          <a:p>
            <a:pPr marL="0" indent="0">
              <a:buNone/>
            </a:pPr>
            <a:r>
              <a:rPr lang="es-ES" dirty="0"/>
              <a:t>1.- Agrupar todas las funciones relacionadas con el mercado de bienes y servicios y calcular el equilibrio en este mercado, obteniendo la expresión de una IS en donde la variable despejada es renta (Y) y, como mínimo dependerá del tipo de interés.</a:t>
            </a:r>
          </a:p>
          <a:p>
            <a:pPr marL="0" indent="0">
              <a:buNone/>
            </a:pPr>
            <a:r>
              <a:rPr lang="es-ES" dirty="0"/>
              <a:t>2.- Agrupar todas las variables relacionadas con el mercado monetario y hallar la LM. La función de equilibrio tendrá despajado el tipo de interés y, como mínimo dependerá de renta.</a:t>
            </a:r>
          </a:p>
          <a:p>
            <a:pPr marL="0" indent="0">
              <a:buNone/>
            </a:pPr>
            <a:r>
              <a:rPr lang="es-ES" dirty="0"/>
              <a:t>3.- Una vez obtenida las dos funciones parciales de equilibrio lo que se tiene es un sistema de dos ecuaciones con dos incógnitas (Y, i). Se recomienda sustituir la expresión de la LM en la IS (sustituir la i por su expresión de equilibrio del mercado monetario) para poder hallar la renta de equilibrio para ambos mercados a la vez.</a:t>
            </a:r>
          </a:p>
          <a:p>
            <a:pPr marL="0" indent="0">
              <a:buNone/>
            </a:pPr>
            <a:r>
              <a:rPr lang="es-ES" dirty="0"/>
              <a:t>Cuando ya se ha calculado la renta de equilibrio para los dos mercados se sustituye en la función de equilibrio de la LM y así se obtiene el tipo de interés de equilibrio.</a:t>
            </a:r>
          </a:p>
          <a:p>
            <a:pPr marL="0" indent="0">
              <a:buNone/>
            </a:pPr>
            <a:r>
              <a:rPr lang="es-ES" dirty="0"/>
              <a:t>En consecuencia se podrá tener un par de valores (</a:t>
            </a:r>
            <a:r>
              <a:rPr lang="es-ES" dirty="0" err="1"/>
              <a:t>Y,i</a:t>
            </a:r>
            <a:r>
              <a:rPr lang="es-ES" dirty="0"/>
              <a:t>) que dará el equilibrio junto en ambos mercados.</a:t>
            </a:r>
          </a:p>
        </p:txBody>
      </p:sp>
    </p:spTree>
    <p:extLst>
      <p:ext uri="{BB962C8B-B14F-4D97-AF65-F5344CB8AC3E}">
        <p14:creationId xmlns:p14="http://schemas.microsoft.com/office/powerpoint/2010/main" val="1965169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89744" y="284813"/>
            <a:ext cx="11467476" cy="6370820"/>
          </a:xfrm>
        </p:spPr>
        <p:txBody>
          <a:bodyPr>
            <a:normAutofit lnSpcReduction="10000"/>
          </a:bodyPr>
          <a:lstStyle/>
          <a:p>
            <a:pPr marL="0" indent="0" algn="just">
              <a:buNone/>
            </a:pPr>
            <a:r>
              <a:rPr lang="es-ES" b="1" dirty="0">
                <a:solidFill>
                  <a:srgbClr val="FF0000"/>
                </a:solidFill>
              </a:rPr>
              <a:t>Factores a tener en cuenta cuando se habla de aplicación de políticas económicas</a:t>
            </a:r>
          </a:p>
          <a:p>
            <a:pPr marL="0" indent="0" algn="just">
              <a:buNone/>
            </a:pPr>
            <a:r>
              <a:rPr lang="es-ES" dirty="0"/>
              <a:t>1.- Caracterizar el tipo de política económica que es:</a:t>
            </a:r>
          </a:p>
          <a:p>
            <a:pPr marL="514350" indent="385763" algn="just">
              <a:buFont typeface="+mj-lt"/>
              <a:buAutoNum type="alphaLcPeriod"/>
            </a:pPr>
            <a:r>
              <a:rPr lang="es-ES" dirty="0"/>
              <a:t>Política fiscal: Gasto público, impuestos sobre consumo, transferencias.</a:t>
            </a:r>
          </a:p>
          <a:p>
            <a:pPr marL="514350" indent="385763" algn="just">
              <a:buFont typeface="+mj-lt"/>
              <a:buAutoNum type="alphaLcPeriod"/>
            </a:pPr>
            <a:r>
              <a:rPr lang="es-ES" dirty="0"/>
              <a:t>Política monetaria: variación base monetaria, coeficientes de caja, </a:t>
            </a:r>
          </a:p>
          <a:p>
            <a:pPr marL="514350" indent="0" algn="just">
              <a:buNone/>
            </a:pPr>
            <a:r>
              <a:rPr lang="es-ES" dirty="0"/>
              <a:t>intervenciones del banco central en mercado abierto, …</a:t>
            </a:r>
          </a:p>
          <a:p>
            <a:pPr marL="0" indent="0" algn="just">
              <a:buNone/>
            </a:pPr>
            <a:r>
              <a:rPr lang="es-ES" dirty="0"/>
              <a:t>2.- En qué mercado actúa:</a:t>
            </a:r>
          </a:p>
          <a:p>
            <a:pPr marL="963613" indent="-514350" algn="just">
              <a:buAutoNum type="alphaLcPeriod"/>
            </a:pPr>
            <a:r>
              <a:rPr lang="es-ES" dirty="0"/>
              <a:t>En el mercado de bienes y servicios (IS). Política fiscal expansiva (</a:t>
            </a:r>
            <a:r>
              <a:rPr lang="el-GR" dirty="0"/>
              <a:t>↓</a:t>
            </a:r>
            <a:r>
              <a:rPr lang="es-ES" dirty="0"/>
              <a:t>t, </a:t>
            </a:r>
            <a:r>
              <a:rPr lang="el-GR" dirty="0"/>
              <a:t>↑</a:t>
            </a:r>
            <a:r>
              <a:rPr lang="es-ES" dirty="0"/>
              <a:t>G  o ↑</a:t>
            </a:r>
            <a:r>
              <a:rPr lang="es-ES" dirty="0" err="1"/>
              <a:t>Tr</a:t>
            </a:r>
            <a:r>
              <a:rPr lang="es-ES" dirty="0"/>
              <a:t>) o Política fiscal contractiva (↑t, ↓G o ↓ </a:t>
            </a:r>
            <a:r>
              <a:rPr lang="es-ES" dirty="0" err="1"/>
              <a:t>Tr</a:t>
            </a:r>
            <a:r>
              <a:rPr lang="es-ES" dirty="0"/>
              <a:t>). Diferenciar bien en el caso de G el efecto es directo sobre el mercado, mientras que la utilización de los otros dos instrumentos fiscales influyen a través de la función de consumo.</a:t>
            </a:r>
          </a:p>
          <a:p>
            <a:pPr marL="963613" indent="-514350" algn="just">
              <a:buAutoNum type="alphaLcPeriod"/>
            </a:pPr>
            <a:r>
              <a:rPr lang="es-ES" dirty="0"/>
              <a:t>En el mercado monetario (LM). Políticas monetarias expansivas destinadas a aumentar la liquidez del mercado o Políticas monetarias contractivas destinadas a reducirlo.</a:t>
            </a:r>
          </a:p>
        </p:txBody>
      </p:sp>
    </p:spTree>
    <p:extLst>
      <p:ext uri="{BB962C8B-B14F-4D97-AF65-F5344CB8AC3E}">
        <p14:creationId xmlns:p14="http://schemas.microsoft.com/office/powerpoint/2010/main" val="305898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90286" y="391886"/>
            <a:ext cx="11582400" cy="6284685"/>
          </a:xfrm>
        </p:spPr>
        <p:txBody>
          <a:bodyPr>
            <a:normAutofit/>
          </a:bodyPr>
          <a:lstStyle/>
          <a:p>
            <a:pPr marL="0" indent="0">
              <a:buNone/>
            </a:pPr>
            <a:r>
              <a:rPr lang="es-ES" b="1" dirty="0">
                <a:solidFill>
                  <a:srgbClr val="FF0000"/>
                </a:solidFill>
              </a:rPr>
              <a:t>Variaciones de precios y demanda agregada</a:t>
            </a:r>
          </a:p>
          <a:p>
            <a:pPr marL="0" indent="0">
              <a:buNone/>
            </a:pPr>
            <a:endParaRPr lang="es-ES" dirty="0"/>
          </a:p>
          <a:p>
            <a:pPr marL="0" indent="0">
              <a:buNone/>
            </a:pPr>
            <a:r>
              <a:rPr lang="es-ES" dirty="0"/>
              <a:t>Hay que recordar que la curva de Demanda Agregada es un caso concreto del modelo IS-LM conjunto, en donde se mantiene </a:t>
            </a:r>
            <a:r>
              <a:rPr lang="es-ES" i="1" dirty="0" err="1"/>
              <a:t>cetiris</a:t>
            </a:r>
            <a:r>
              <a:rPr lang="es-ES" i="1" dirty="0"/>
              <a:t> </a:t>
            </a:r>
            <a:r>
              <a:rPr lang="es-ES" i="1" dirty="0" err="1"/>
              <a:t>paribus</a:t>
            </a:r>
            <a:r>
              <a:rPr lang="es-ES" dirty="0"/>
              <a:t> todo menos los precios. El efecto de los precios siempre provoca efecto inicial en el mercado monetario al afectar a los saldos reales (M</a:t>
            </a:r>
            <a:r>
              <a:rPr lang="es-ES" baseline="30000" dirty="0"/>
              <a:t>s</a:t>
            </a:r>
            <a:r>
              <a:rPr lang="es-ES" dirty="0"/>
              <a:t>/P) y que el efecto final dependerá de la sensibilidad de la inversión a los tipos de interés (b) y la sensibilidad de la demanda de dinero a los tipos de interés (h).</a:t>
            </a:r>
          </a:p>
        </p:txBody>
      </p:sp>
    </p:spTree>
    <p:extLst>
      <p:ext uri="{BB962C8B-B14F-4D97-AF65-F5344CB8AC3E}">
        <p14:creationId xmlns:p14="http://schemas.microsoft.com/office/powerpoint/2010/main" val="1916487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7528" y="148712"/>
            <a:ext cx="11689711" cy="6536901"/>
          </a:xfrm>
        </p:spPr>
        <p:txBody>
          <a:bodyPr>
            <a:normAutofit fontScale="55000" lnSpcReduction="20000"/>
          </a:bodyPr>
          <a:lstStyle/>
          <a:p>
            <a:pPr marL="0" indent="0" algn="just">
              <a:buNone/>
            </a:pPr>
            <a:r>
              <a:rPr lang="es-ES" b="1" dirty="0">
                <a:solidFill>
                  <a:srgbClr val="FF0000"/>
                </a:solidFill>
              </a:rPr>
              <a:t>Lado de oferta agregada</a:t>
            </a:r>
          </a:p>
          <a:p>
            <a:pPr marL="0" indent="0" algn="just">
              <a:lnSpc>
                <a:spcPct val="170000"/>
              </a:lnSpc>
              <a:buNone/>
            </a:pPr>
            <a:r>
              <a:rPr lang="es-ES" sz="3300" dirty="0">
                <a:latin typeface="Times New Roman" panose="02020603050405020304" pitchFamily="18" charset="0"/>
                <a:cs typeface="Times New Roman" panose="02020603050405020304" pitchFamily="18" charset="0"/>
              </a:rPr>
              <a:t>Este lado de la economía tiene dos componentes fundamentales a corto plazo:</a:t>
            </a:r>
          </a:p>
          <a:p>
            <a:pPr algn="just">
              <a:lnSpc>
                <a:spcPct val="120000"/>
              </a:lnSpc>
              <a:buFontTx/>
              <a:buChar char="-"/>
            </a:pPr>
            <a:r>
              <a:rPr lang="es-ES" sz="3300" dirty="0">
                <a:latin typeface="Times New Roman" panose="02020603050405020304" pitchFamily="18" charset="0"/>
                <a:cs typeface="Times New Roman" panose="02020603050405020304" pitchFamily="18" charset="0"/>
              </a:rPr>
              <a:t>La función de producción</a:t>
            </a:r>
          </a:p>
          <a:p>
            <a:pPr algn="just">
              <a:lnSpc>
                <a:spcPct val="120000"/>
              </a:lnSpc>
              <a:buFontTx/>
              <a:buChar char="-"/>
            </a:pPr>
            <a:r>
              <a:rPr lang="es-ES" sz="3300" dirty="0">
                <a:latin typeface="Times New Roman" panose="02020603050405020304" pitchFamily="18" charset="0"/>
                <a:cs typeface="Times New Roman" panose="02020603050405020304" pitchFamily="18" charset="0"/>
              </a:rPr>
              <a:t>El comportamiento en el mercado laboral.</a:t>
            </a:r>
          </a:p>
          <a:p>
            <a:pPr marL="0" indent="0" algn="just">
              <a:lnSpc>
                <a:spcPct val="170000"/>
              </a:lnSpc>
              <a:buNone/>
            </a:pPr>
            <a:r>
              <a:rPr lang="es-ES" sz="3300" dirty="0">
                <a:latin typeface="Times New Roman" panose="02020603050405020304" pitchFamily="18" charset="0"/>
                <a:cs typeface="Times New Roman" panose="02020603050405020304" pitchFamily="18" charset="0"/>
              </a:rPr>
              <a:t>Suponiendo que no existe alteración en la función de producción los efectos cobran más o menos importancia en función de cómo actúen demandantes y oferentes en el mercado de trabajo y en este sentido </a:t>
            </a:r>
            <a:r>
              <a:rPr lang="es-ES" sz="3300" b="1" dirty="0">
                <a:latin typeface="Times New Roman" panose="02020603050405020304" pitchFamily="18" charset="0"/>
                <a:cs typeface="Times New Roman" panose="02020603050405020304" pitchFamily="18" charset="0"/>
              </a:rPr>
              <a:t>es fundamental diferenciar las dos escuelas básica existentes para poder contestar a la pregunta en función de que te soliciten distintos comportamientos o uno específico</a:t>
            </a:r>
            <a:r>
              <a:rPr lang="es-ES" sz="3300" dirty="0">
                <a:latin typeface="Times New Roman" panose="02020603050405020304" pitchFamily="18" charset="0"/>
                <a:cs typeface="Times New Roman" panose="02020603050405020304" pitchFamily="18" charset="0"/>
              </a:rPr>
              <a:t>. Recordar que los comportamientos pueden ser:</a:t>
            </a:r>
          </a:p>
          <a:p>
            <a:pPr marL="514350" indent="-514350" algn="just">
              <a:lnSpc>
                <a:spcPct val="170000"/>
              </a:lnSpc>
              <a:buFont typeface="+mj-lt"/>
              <a:buAutoNum type="alphaLcPeriod"/>
            </a:pPr>
            <a:r>
              <a:rPr lang="es-ES" sz="3300" b="1" dirty="0">
                <a:latin typeface="Times New Roman" panose="02020603050405020304" pitchFamily="18" charset="0"/>
                <a:cs typeface="Times New Roman" panose="02020603050405020304" pitchFamily="18" charset="0"/>
              </a:rPr>
              <a:t>Neoclásicos</a:t>
            </a:r>
            <a:r>
              <a:rPr lang="es-ES" sz="3300" dirty="0">
                <a:latin typeface="Times New Roman" panose="02020603050405020304" pitchFamily="18" charset="0"/>
                <a:cs typeface="Times New Roman" panose="02020603050405020304" pitchFamily="18" charset="0"/>
              </a:rPr>
              <a:t>. Los dos agentes del mercado de trabajo  son </a:t>
            </a:r>
            <a:r>
              <a:rPr lang="es-ES" sz="3300" dirty="0" err="1">
                <a:latin typeface="Times New Roman" panose="02020603050405020304" pitchFamily="18" charset="0"/>
                <a:cs typeface="Times New Roman" panose="02020603050405020304" pitchFamily="18" charset="0"/>
              </a:rPr>
              <a:t>maximizadores</a:t>
            </a:r>
            <a:r>
              <a:rPr lang="es-ES" sz="3300" dirty="0">
                <a:latin typeface="Times New Roman" panose="02020603050405020304" pitchFamily="18" charset="0"/>
                <a:cs typeface="Times New Roman" panose="02020603050405020304" pitchFamily="18" charset="0"/>
              </a:rPr>
              <a:t>, los empresarios de maximizan beneficios y los trabajadores su relación ocio-trabajo. </a:t>
            </a:r>
          </a:p>
          <a:p>
            <a:pPr marL="449263" indent="0" algn="just">
              <a:lnSpc>
                <a:spcPct val="170000"/>
              </a:lnSpc>
              <a:buNone/>
            </a:pPr>
            <a:r>
              <a:rPr lang="es-ES" sz="3300" dirty="0">
                <a:latin typeface="Times New Roman" panose="02020603050405020304" pitchFamily="18" charset="0"/>
                <a:cs typeface="Times New Roman" panose="02020603050405020304" pitchFamily="18" charset="0"/>
              </a:rPr>
              <a:t>No tienen ilusión monetaria y actúan con salarios reales. </a:t>
            </a:r>
          </a:p>
          <a:p>
            <a:pPr marL="449263" indent="0" algn="just">
              <a:lnSpc>
                <a:spcPct val="170000"/>
              </a:lnSpc>
              <a:buNone/>
            </a:pPr>
            <a:r>
              <a:rPr lang="es-ES" sz="3300" dirty="0">
                <a:latin typeface="Times New Roman" panose="02020603050405020304" pitchFamily="18" charset="0"/>
                <a:cs typeface="Times New Roman" panose="02020603050405020304" pitchFamily="18" charset="0"/>
              </a:rPr>
              <a:t>Sólo hay un salario real de equilibrio. Cada vez que varíen los precios se producirá un exceso de demanda de trabajo que permitirá incrementar los salarios nominales en la misma proporción que los precios de forma que, al final, el nivel de contratación es constante y no se altera la oferta agregada de la economía</a:t>
            </a:r>
          </a:p>
          <a:p>
            <a:endParaRPr lang="es-ES" dirty="0"/>
          </a:p>
        </p:txBody>
      </p:sp>
    </p:spTree>
    <p:extLst>
      <p:ext uri="{BB962C8B-B14F-4D97-AF65-F5344CB8AC3E}">
        <p14:creationId xmlns:p14="http://schemas.microsoft.com/office/powerpoint/2010/main" val="304311067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212</TotalTime>
  <Words>1358</Words>
  <Application>Microsoft Office PowerPoint</Application>
  <PresentationFormat>Panorámica</PresentationFormat>
  <Paragraphs>74</Paragraphs>
  <Slides>12</Slides>
  <Notes>0</Notes>
  <HiddenSlides>0</HiddenSlides>
  <MMClips>0</MMClips>
  <ScaleCrop>false</ScaleCrop>
  <HeadingPairs>
    <vt:vector size="8" baseType="variant">
      <vt:variant>
        <vt:lpstr>Fuentes usadas</vt:lpstr>
      </vt:variant>
      <vt:variant>
        <vt:i4>5</vt:i4>
      </vt:variant>
      <vt:variant>
        <vt:lpstr>Tema</vt:lpstr>
      </vt:variant>
      <vt:variant>
        <vt:i4>1</vt:i4>
      </vt:variant>
      <vt:variant>
        <vt:lpstr>Servidores OLE incrustados</vt:lpstr>
      </vt:variant>
      <vt:variant>
        <vt:i4>1</vt:i4>
      </vt:variant>
      <vt:variant>
        <vt:lpstr>Títulos de diapositiva</vt:lpstr>
      </vt:variant>
      <vt:variant>
        <vt:i4>12</vt:i4>
      </vt:variant>
    </vt:vector>
  </HeadingPairs>
  <TitlesOfParts>
    <vt:vector size="19" baseType="lpstr">
      <vt:lpstr>Arial</vt:lpstr>
      <vt:lpstr>Calibri</vt:lpstr>
      <vt:lpstr>Calibri Light</vt:lpstr>
      <vt:lpstr>Times New Roman</vt:lpstr>
      <vt:lpstr>Wingdings</vt:lpstr>
      <vt:lpstr>Tema de Office</vt:lpstr>
      <vt:lpstr>Ecuación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Yolanda Fernández</dc:creator>
  <cp:lastModifiedBy>Yolanda Fernández</cp:lastModifiedBy>
  <cp:revision>17</cp:revision>
  <dcterms:created xsi:type="dcterms:W3CDTF">2017-04-23T20:47:21Z</dcterms:created>
  <dcterms:modified xsi:type="dcterms:W3CDTF">2017-12-29T08:45:13Z</dcterms:modified>
</cp:coreProperties>
</file>